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7" r:id="rId21"/>
    <p:sldId id="296" r:id="rId22"/>
    <p:sldId id="298" r:id="rId2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5759D"/>
    <a:srgbClr val="35B19D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5596" autoAdjust="0"/>
  </p:normalViewPr>
  <p:slideViewPr>
    <p:cSldViewPr>
      <p:cViewPr varScale="1">
        <p:scale>
          <a:sx n="88" d="100"/>
          <a:sy n="88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5EAB5B-527E-4CE3-9583-49C2191068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56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E88414-3188-41CC-948D-382FBA323D8B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87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6E552-EA2E-4C2E-BFE8-3195E90619DD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2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FD339-3D7B-4353-9415-1794E4007ABD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11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7244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4102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2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24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4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2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4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545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760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514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9788" y="4797152"/>
            <a:ext cx="6038056" cy="141793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СОШ № 6 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14686"/>
            <a:ext cx="6715140" cy="685800"/>
          </a:xfrm>
        </p:spPr>
        <p:txBody>
          <a:bodyPr/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Районный конкурс «Школа качества – 2015»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Олег\Desktop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156176" cy="36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672390" cy="714381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Научно-исследовательские открытия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357298"/>
            <a:ext cx="7315200" cy="54245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E:\Documents and Settings\USER\Рабочий стол\грамоты\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928802"/>
            <a:ext cx="3000396" cy="4126462"/>
          </a:xfrm>
          <a:prstGeom prst="rect">
            <a:avLst/>
          </a:prstGeom>
          <a:noFill/>
        </p:spPr>
      </p:pic>
      <p:pic>
        <p:nvPicPr>
          <p:cNvPr id="2050" name="Picture 2" descr="F:\МО\грамоты\1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57298"/>
            <a:ext cx="2689031" cy="36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МО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000372"/>
            <a:ext cx="2662287" cy="3749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315200" cy="715963"/>
          </a:xfrm>
        </p:spPr>
        <p:txBody>
          <a:bodyPr/>
          <a:lstStyle/>
          <a:p>
            <a:r>
              <a:rPr lang="ru-RU" dirty="0" smtClean="0"/>
              <a:t>Калейдоскоп участия</a:t>
            </a:r>
            <a:endParaRPr lang="ru-RU" dirty="0"/>
          </a:p>
        </p:txBody>
      </p:sp>
      <p:pic>
        <p:nvPicPr>
          <p:cNvPr id="5122" name="Picture 2" descr="E:\Documents and Settings\USER\Рабочий стол\грамоты\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1869960" cy="2571768"/>
          </a:xfrm>
          <a:prstGeom prst="rect">
            <a:avLst/>
          </a:prstGeom>
          <a:noFill/>
        </p:spPr>
      </p:pic>
      <p:pic>
        <p:nvPicPr>
          <p:cNvPr id="5123" name="Picture 3" descr="C:\МО\для презентации\проект нач кл\уд2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1796293" cy="2540160"/>
          </a:xfrm>
          <a:prstGeom prst="rect">
            <a:avLst/>
          </a:prstGeom>
          <a:noFill/>
        </p:spPr>
      </p:pic>
      <p:pic>
        <p:nvPicPr>
          <p:cNvPr id="5124" name="Picture 4" descr="C:\МО\для презентации\проект нач кл\уд2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071546"/>
            <a:ext cx="1806302" cy="2553933"/>
          </a:xfrm>
          <a:prstGeom prst="rect">
            <a:avLst/>
          </a:prstGeom>
          <a:noFill/>
        </p:spPr>
      </p:pic>
      <p:pic>
        <p:nvPicPr>
          <p:cNvPr id="5125" name="Picture 5" descr="C:\МО\для презентации\проект нач кл\уд2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428736"/>
            <a:ext cx="1788902" cy="2529331"/>
          </a:xfrm>
          <a:prstGeom prst="rect">
            <a:avLst/>
          </a:prstGeom>
          <a:noFill/>
        </p:spPr>
      </p:pic>
      <p:pic>
        <p:nvPicPr>
          <p:cNvPr id="5126" name="Picture 6" descr="C:\МО\16579572_egorova-tatyana-alekseev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43314"/>
            <a:ext cx="2487757" cy="1747021"/>
          </a:xfrm>
          <a:prstGeom prst="rect">
            <a:avLst/>
          </a:prstGeom>
          <a:noFill/>
        </p:spPr>
      </p:pic>
      <p:pic>
        <p:nvPicPr>
          <p:cNvPr id="5127" name="Picture 7" descr="C:\МО\16579786_butaeva-darya-timurovna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143380"/>
            <a:ext cx="2571768" cy="1805763"/>
          </a:xfrm>
          <a:prstGeom prst="rect">
            <a:avLst/>
          </a:prstGeom>
          <a:noFill/>
        </p:spPr>
      </p:pic>
      <p:pic>
        <p:nvPicPr>
          <p:cNvPr id="5128" name="Picture 8" descr="C:\МО\7262938532_ivanova-tatyana-aleksandrov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0406" y="4572008"/>
            <a:ext cx="2233594" cy="1568314"/>
          </a:xfrm>
          <a:prstGeom prst="rect">
            <a:avLst/>
          </a:prstGeom>
          <a:noFill/>
        </p:spPr>
      </p:pic>
      <p:pic>
        <p:nvPicPr>
          <p:cNvPr id="5129" name="Picture 9" descr="E:\Documents and Settings\USER\Рабочий стол\грамоты\2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6076" y="1857364"/>
            <a:ext cx="1887924" cy="2714644"/>
          </a:xfrm>
          <a:prstGeom prst="rect">
            <a:avLst/>
          </a:prstGeom>
          <a:noFill/>
        </p:spPr>
      </p:pic>
      <p:pic>
        <p:nvPicPr>
          <p:cNvPr id="5130" name="Picture 10" descr="E:\Documents and Settings\USER\Рабочий стол\грамоты\8 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643050"/>
            <a:ext cx="1763019" cy="2500330"/>
          </a:xfrm>
          <a:prstGeom prst="rect">
            <a:avLst/>
          </a:prstGeom>
          <a:noFill/>
        </p:spPr>
      </p:pic>
      <p:pic>
        <p:nvPicPr>
          <p:cNvPr id="5131" name="Picture 11" descr="E:\Documents and Settings\USER\Рабочий стол\грамоты\1 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28794" y="3286124"/>
            <a:ext cx="1824033" cy="2699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88640"/>
            <a:ext cx="8429684" cy="108012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Макет МОУ СОШ №6 - победитель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районного конкурса макетов по ПДД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«Безопасный маршрут в школу»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170" name="Picture 2" descr="F:\фото\IMG_20151110_16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428736"/>
            <a:ext cx="5595976" cy="31477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F:\МО\грамоты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77423"/>
            <a:ext cx="2016224" cy="27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О\грамоты\1 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3" y="3717032"/>
            <a:ext cx="2133245" cy="293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О\грамоты\1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19" y="4036712"/>
            <a:ext cx="2051407" cy="28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315200" cy="715963"/>
          </a:xfrm>
        </p:spPr>
        <p:txBody>
          <a:bodyPr/>
          <a:lstStyle/>
          <a:p>
            <a:r>
              <a:rPr lang="ru-RU" sz="4000" b="1" dirty="0" smtClean="0"/>
              <a:t>Участие в районных слётах</a:t>
            </a:r>
            <a:endParaRPr lang="ru-RU" sz="4000" b="1" dirty="0"/>
          </a:p>
        </p:txBody>
      </p:sp>
      <p:pic>
        <p:nvPicPr>
          <p:cNvPr id="8195" name="Picture 3" descr="F:\фото\IMG_20150429_131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064029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196" name="Picture 4" descr="F:\фото\IMG_20150429_1206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90" y="1142984"/>
            <a:ext cx="4519610" cy="254228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199" name="Picture 7" descr="F:\фото\IMG_9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00504"/>
            <a:ext cx="3821566" cy="254895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200" name="Picture 8" descr="F:\фото\IMG_9743.JPG"/>
          <p:cNvPicPr>
            <a:picLocks noChangeAspect="1" noChangeArrowheads="1"/>
          </p:cNvPicPr>
          <p:nvPr/>
        </p:nvPicPr>
        <p:blipFill>
          <a:blip r:embed="rId5"/>
          <a:srcRect l="19015" t="3294" r="716" b="19341"/>
          <a:stretch>
            <a:fillRect/>
          </a:stretch>
        </p:blipFill>
        <p:spPr bwMode="auto">
          <a:xfrm>
            <a:off x="428596" y="3929066"/>
            <a:ext cx="4000528" cy="25717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57" y="203580"/>
            <a:ext cx="8501122" cy="715963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«Зарница» «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Турслёт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 «Допризывник»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кадеты\фото кадеты\фотик октябрь\100_4161.JPG"/>
          <p:cNvPicPr>
            <a:picLocks noChangeAspect="1" noChangeArrowheads="1"/>
          </p:cNvPicPr>
          <p:nvPr/>
        </p:nvPicPr>
        <p:blipFill>
          <a:blip r:embed="rId2"/>
          <a:srcRect l="21537" t="2252" r="10050" b="27928"/>
          <a:stretch>
            <a:fillRect/>
          </a:stretch>
        </p:blipFill>
        <p:spPr bwMode="auto">
          <a:xfrm>
            <a:off x="285720" y="1357298"/>
            <a:ext cx="3857652" cy="221457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19" name="Picture 3" descr="C:\кадеты\фото кадеты\фотик октябрь\100_4148.JPG"/>
          <p:cNvPicPr>
            <a:picLocks noChangeAspect="1" noChangeArrowheads="1"/>
          </p:cNvPicPr>
          <p:nvPr/>
        </p:nvPicPr>
        <p:blipFill>
          <a:blip r:embed="rId3"/>
          <a:srcRect l="23633" t="520" r="2778" b="13134"/>
          <a:stretch>
            <a:fillRect/>
          </a:stretch>
        </p:blipFill>
        <p:spPr bwMode="auto">
          <a:xfrm>
            <a:off x="5072066" y="1214422"/>
            <a:ext cx="3786214" cy="249890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0" name="Picture 4" descr="C:\кадеты\фото кадеты\фотик октябрь\100_4121.JPG"/>
          <p:cNvPicPr>
            <a:picLocks noChangeAspect="1" noChangeArrowheads="1"/>
          </p:cNvPicPr>
          <p:nvPr/>
        </p:nvPicPr>
        <p:blipFill>
          <a:blip r:embed="rId4"/>
          <a:srcRect r="22733" b="1098"/>
          <a:stretch>
            <a:fillRect/>
          </a:stretch>
        </p:blipFill>
        <p:spPr bwMode="auto">
          <a:xfrm>
            <a:off x="357158" y="3786190"/>
            <a:ext cx="3571900" cy="25717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9221" name="Picture 5" descr="C:\кадеты\фото кадеты\фотик октябрь\100_411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872" r="26529" b="8221"/>
          <a:stretch>
            <a:fillRect/>
          </a:stretch>
        </p:blipFill>
        <p:spPr bwMode="auto">
          <a:xfrm>
            <a:off x="5000628" y="3929066"/>
            <a:ext cx="3643338" cy="25908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315200" cy="7143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фото\IMG_9424.JPG"/>
          <p:cNvPicPr>
            <a:picLocks noChangeAspect="1" noChangeArrowheads="1"/>
          </p:cNvPicPr>
          <p:nvPr/>
        </p:nvPicPr>
        <p:blipFill>
          <a:blip r:embed="rId2"/>
          <a:srcRect l="13535" t="1845" r="7711" b="11445"/>
          <a:stretch>
            <a:fillRect/>
          </a:stretch>
        </p:blipFill>
        <p:spPr bwMode="auto">
          <a:xfrm>
            <a:off x="1000100" y="1000108"/>
            <a:ext cx="3793814" cy="278608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43" name="Picture 3" descr="F:\фото\IMG_9441.JPG"/>
          <p:cNvPicPr>
            <a:picLocks noChangeAspect="1" noChangeArrowheads="1"/>
          </p:cNvPicPr>
          <p:nvPr/>
        </p:nvPicPr>
        <p:blipFill>
          <a:blip r:embed="rId3"/>
          <a:srcRect l="23380" t="12307" r="12633" b="19432"/>
          <a:stretch>
            <a:fillRect/>
          </a:stretch>
        </p:blipFill>
        <p:spPr bwMode="auto">
          <a:xfrm>
            <a:off x="5214942" y="3929066"/>
            <a:ext cx="3714776" cy="264320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44" name="Picture 4" descr="F:\фото\DSC00404.JPG"/>
          <p:cNvPicPr>
            <a:picLocks noChangeAspect="1" noChangeArrowheads="1"/>
          </p:cNvPicPr>
          <p:nvPr/>
        </p:nvPicPr>
        <p:blipFill>
          <a:blip r:embed="rId4"/>
          <a:srcRect l="-114" t="17367" b="7718"/>
          <a:stretch>
            <a:fillRect/>
          </a:stretch>
        </p:blipFill>
        <p:spPr bwMode="auto">
          <a:xfrm>
            <a:off x="571472" y="4071942"/>
            <a:ext cx="4327844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45" name="Picture 5" descr="F:\фото\DSC00412.JPG"/>
          <p:cNvPicPr>
            <a:picLocks noChangeAspect="1" noChangeArrowheads="1"/>
          </p:cNvPicPr>
          <p:nvPr/>
        </p:nvPicPr>
        <p:blipFill>
          <a:blip r:embed="rId5"/>
          <a:srcRect l="2703" t="10135" r="8108" b="10811"/>
          <a:stretch>
            <a:fillRect/>
          </a:stretch>
        </p:blipFill>
        <p:spPr bwMode="auto">
          <a:xfrm>
            <a:off x="5857884" y="1000108"/>
            <a:ext cx="2357454" cy="278608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315200" cy="715963"/>
          </a:xfrm>
        </p:spPr>
        <p:txBody>
          <a:bodyPr/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Агробизнес образование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7734328" cy="542450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Green school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»: озеленение школьного коридора. </a:t>
            </a: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11266" name="Picture 2" descr="C:\МО\Green school\20150810_124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553862"/>
            <a:ext cx="5381661" cy="403624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9422"/>
            <a:ext cx="7743828" cy="943708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2. Проект «Пришкольный участок»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" descr="C:\Users\Алена\Desktop\фото с телефона\20150602_094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3979225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6" descr="C:\Users\Алена\Desktop\фото с телефона\20150911_112657.jpg"/>
          <p:cNvPicPr>
            <a:picLocks noChangeAspect="1" noChangeArrowheads="1"/>
          </p:cNvPicPr>
          <p:nvPr/>
        </p:nvPicPr>
        <p:blipFill>
          <a:blip r:embed="rId3" cstate="print"/>
          <a:srcRect l="-963" t="11230" r="19624"/>
          <a:stretch>
            <a:fillRect/>
          </a:stretch>
        </p:blipFill>
        <p:spPr bwMode="auto">
          <a:xfrm>
            <a:off x="3428992" y="1714488"/>
            <a:ext cx="3429024" cy="2245436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3" descr="C:\Users\Алена\Desktop\фото с телефона\20150911_114109.jpg"/>
          <p:cNvPicPr>
            <a:picLocks noChangeAspect="1" noChangeArrowheads="1"/>
          </p:cNvPicPr>
          <p:nvPr/>
        </p:nvPicPr>
        <p:blipFill>
          <a:blip r:embed="rId4" cstate="print"/>
          <a:srcRect r="18983"/>
          <a:stretch>
            <a:fillRect/>
          </a:stretch>
        </p:blipFill>
        <p:spPr bwMode="auto">
          <a:xfrm>
            <a:off x="5857852" y="2500306"/>
            <a:ext cx="3286148" cy="263879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2" descr="C:\Users\Алена\Desktop\фото с телефона\20150911_121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84" y="4513154"/>
            <a:ext cx="2642605" cy="197372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1" descr="C:\Users\Алена\Desktop\фото с телефона\20150911_11403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673" y="4942629"/>
            <a:ext cx="2575426" cy="154425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1" descr="C:\Users\Алена\Desktop\фото с телефона\20150911_121953.jpg"/>
          <p:cNvPicPr>
            <a:picLocks noChangeAspect="1" noChangeArrowheads="1"/>
          </p:cNvPicPr>
          <p:nvPr/>
        </p:nvPicPr>
        <p:blipFill>
          <a:blip r:embed="rId7" cstate="print"/>
          <a:srcRect r="31657"/>
          <a:stretch>
            <a:fillRect/>
          </a:stretch>
        </p:blipFill>
        <p:spPr bwMode="auto">
          <a:xfrm>
            <a:off x="6528298" y="5287661"/>
            <a:ext cx="1800200" cy="127451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429684" cy="785795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Проект «Наша школьная клумба»</a:t>
            </a:r>
            <a:endParaRPr lang="ru-RU" sz="40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" descr="C:\Users\Алена\Desktop\фото с телефона\20150608_100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3555220" cy="257176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3" descr="C:\Users\Алена\Desktop\фото с телефона\20150619_125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2"/>
            <a:ext cx="3600977" cy="2451097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2" descr="C:\Users\Алена\Desktop\фото с телефона\20150911_1304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571876"/>
            <a:ext cx="4357718" cy="285752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20" y="3643314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занятиях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Агропромышленном техникуме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08" y="3500438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Практика в школе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315200" cy="715963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«Мы - за чистый район!»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МО\для презентации\берег.JPG"/>
          <p:cNvPicPr>
            <a:picLocks noChangeAspect="1" noChangeArrowheads="1"/>
          </p:cNvPicPr>
          <p:nvPr/>
        </p:nvPicPr>
        <p:blipFill>
          <a:blip r:embed="rId2"/>
          <a:srcRect r="2618" b="25026"/>
          <a:stretch>
            <a:fillRect/>
          </a:stretch>
        </p:blipFill>
        <p:spPr bwMode="auto">
          <a:xfrm>
            <a:off x="500034" y="1214422"/>
            <a:ext cx="5286412" cy="271464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2292" name="Picture 4" descr="чистый бере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71810"/>
            <a:ext cx="4071934" cy="3056259"/>
          </a:xfrm>
          <a:prstGeom prst="rect">
            <a:avLst/>
          </a:prstGeom>
          <a:noFill/>
          <a:ln w="28575" algn="in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42910" y="4286256"/>
            <a:ext cx="37147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работы всё равно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экологов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Берег мы очищали,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Мусор у Ангары убрали.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8136904" cy="792163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1. Кадровые ресурсы              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МОУ СОШ №6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179512" y="1484784"/>
            <a:ext cx="8280920" cy="4608512"/>
          </a:xfrm>
          <a:prstGeom prst="roundRect">
            <a:avLst>
              <a:gd name="adj" fmla="val 589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effectLst/>
                <a:latin typeface="Times New Roman"/>
                <a:ea typeface="MS Mincho"/>
              </a:rPr>
              <a:t>Программа «Развития кадрового потенциала»</a:t>
            </a:r>
          </a:p>
          <a:p>
            <a:pPr marL="342900" indent="-3429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effectLst/>
                <a:latin typeface="Times New Roman"/>
                <a:ea typeface="MS Mincho"/>
              </a:rPr>
              <a:t>Обеспеченность МОУ СОШ № 6 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MS Mincho"/>
              </a:rPr>
              <a:t>педагогическими кадрами – 96% .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MS Mincho"/>
              </a:rPr>
              <a:t>(нет учителя технологии для обучения юношей)</a:t>
            </a:r>
          </a:p>
          <a:p>
            <a:pPr marL="342900" indent="-3429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Times New Roman"/>
                <a:ea typeface="MS Mincho"/>
              </a:rPr>
              <a:t>Высшее педагогическое образование и 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b="1" dirty="0" smtClean="0">
                <a:latin typeface="Times New Roman"/>
                <a:ea typeface="MS Mincho"/>
              </a:rPr>
              <a:t>переподготовку по профилю имеют 17 педагогов  – 74%:</a:t>
            </a:r>
          </a:p>
          <a:p>
            <a:pPr marL="342900" indent="-3429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b="1" dirty="0" smtClean="0">
                <a:effectLst/>
                <a:latin typeface="Times New Roman"/>
                <a:ea typeface="MS Mincho"/>
              </a:rPr>
              <a:t>высшая и первая квалификационные категории – 43%.</a:t>
            </a:r>
            <a:endParaRPr lang="ru-RU" b="1" dirty="0">
              <a:effectLst/>
              <a:latin typeface="Times New Roman"/>
              <a:ea typeface="MS 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57158" y="4429132"/>
            <a:ext cx="51435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зимою птиц кормили,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 кормушек проводили.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Верим, что со всей округи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Птицы здесь гнездиться будут.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7890" name="Picture 2" descr="C:\МО\для презентации\кормуш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785794"/>
            <a:ext cx="5837904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МО\для презентации\IMG_2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71942"/>
            <a:ext cx="3748664" cy="2500330"/>
          </a:xfrm>
          <a:prstGeom prst="rect">
            <a:avLst/>
          </a:prstGeom>
          <a:noFill/>
        </p:spPr>
      </p:pic>
      <p:pic>
        <p:nvPicPr>
          <p:cNvPr id="3074" name="Picture 2" descr="C:\МО\для презентации\IMG_26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2620672" cy="3929090"/>
          </a:xfrm>
          <a:prstGeom prst="rect">
            <a:avLst/>
          </a:prstGeom>
          <a:noFill/>
        </p:spPr>
      </p:pic>
      <p:pic>
        <p:nvPicPr>
          <p:cNvPr id="3075" name="Picture 3" descr="C:\МО\для презентации\обрезка кустарников.jpg"/>
          <p:cNvPicPr>
            <a:picLocks noChangeAspect="1" noChangeArrowheads="1"/>
          </p:cNvPicPr>
          <p:nvPr/>
        </p:nvPicPr>
        <p:blipFill>
          <a:blip r:embed="rId4"/>
          <a:srcRect r="18517" b="2504"/>
          <a:stretch>
            <a:fillRect/>
          </a:stretch>
        </p:blipFill>
        <p:spPr bwMode="auto">
          <a:xfrm>
            <a:off x="5143504" y="285728"/>
            <a:ext cx="3677523" cy="2638423"/>
          </a:xfrm>
          <a:prstGeom prst="rect">
            <a:avLst/>
          </a:prstGeom>
          <a:noFill/>
        </p:spPr>
      </p:pic>
      <p:pic>
        <p:nvPicPr>
          <p:cNvPr id="3076" name="Picture 4" descr="C:\МО\для презентации\сохранить природу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86256"/>
            <a:ext cx="3233726" cy="221687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214678" y="3000372"/>
            <a:ext cx="4286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школа круглый год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Работу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экологическую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ведёт.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752600"/>
            <a:ext cx="7315200" cy="1100336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2051720" y="1556792"/>
            <a:ext cx="6840760" cy="4536504"/>
          </a:xfrm>
          <a:prstGeom prst="roundRect">
            <a:avLst>
              <a:gd name="adj" fmla="val 589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Антонова Светлана Владимировна,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школы – Почётная грамота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Министерства образования и науки РФ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Котова Надежда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Владимировна,</a:t>
            </a:r>
          </a:p>
          <a:p>
            <a:pPr algn="just"/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учитель начальных классов –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Премия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Губернатора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Иркутской области  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Лучший педагогический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работник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работающий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детьми из социально неблагополучных семей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74" y="404664"/>
            <a:ext cx="7086600" cy="792163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Гордость школы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9"/>
          <a:stretch>
            <a:fillRect/>
          </a:stretch>
        </p:blipFill>
        <p:spPr>
          <a:xfrm>
            <a:off x="0" y="3898003"/>
            <a:ext cx="1928794" cy="234814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098" name="Picture 2" descr="F:\11.11.2015\antonov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42766"/>
            <a:ext cx="1928794" cy="222057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42919"/>
            <a:ext cx="7315200" cy="78581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Результативность процесса обучения: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1571612"/>
            <a:ext cx="7315200" cy="521018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Сдача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ЕГЭ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основные сроки: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2013г. – 89%;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2014г.- 100 %;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2015г. – нет 11 класса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средний тестовый балл: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571023"/>
              </p:ext>
            </p:extLst>
          </p:nvPr>
        </p:nvGraphicFramePr>
        <p:xfrm>
          <a:off x="714348" y="4000503"/>
          <a:ext cx="7715305" cy="2532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19"/>
                <a:gridCol w="2524143"/>
                <a:gridCol w="2524143"/>
              </a:tblGrid>
              <a:tr h="53633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Предмет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 2013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2014</a:t>
                      </a:r>
                      <a:endParaRPr lang="ru-RU" sz="2800" dirty="0"/>
                    </a:p>
                  </a:txBody>
                  <a:tcPr/>
                </a:tc>
              </a:tr>
              <a:tr h="99818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Русский язык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54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56</a:t>
                      </a:r>
                      <a:endParaRPr lang="ru-RU" sz="2800" dirty="0"/>
                    </a:p>
                  </a:txBody>
                  <a:tcPr/>
                </a:tc>
              </a:tr>
              <a:tr h="99818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Математика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39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4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500042"/>
            <a:ext cx="7315200" cy="628175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Сдача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ОГЭ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основные сроки: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2013г. -  84%;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2014г. -  42%;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2015г. -  83%;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средний тестовый балл и качество обучения:</a:t>
            </a:r>
          </a:p>
          <a:p>
            <a:pPr marL="0" fontAlgn="t">
              <a:spcBef>
                <a:spcPts val="0"/>
              </a:spcBef>
              <a:spcAft>
                <a:spcPts val="0"/>
              </a:spcAft>
            </a:pPr>
            <a:r>
              <a:rPr lang="ru-RU" b="1" kern="1200" dirty="0">
                <a:solidFill>
                  <a:srgbClr val="FFFFFF"/>
                </a:solidFill>
                <a:latin typeface="Microsoft Sans Serif" panose="020B0604020202020204" pitchFamily="34" charset="0"/>
              </a:rPr>
              <a:t>Предмет </a:t>
            </a:r>
            <a:endParaRPr lang="ru-RU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  <a:spcAft>
                <a:spcPts val="0"/>
              </a:spcAft>
            </a:pPr>
            <a:r>
              <a:rPr lang="ru-RU" b="1" kern="1200" dirty="0" smtClean="0">
                <a:solidFill>
                  <a:srgbClr val="FFFFFF"/>
                </a:solidFill>
                <a:latin typeface="Microsoft Sans Serif" panose="020B0604020202020204" pitchFamily="34" charset="0"/>
              </a:rPr>
              <a:t> 2013</a:t>
            </a:r>
            <a:endParaRPr lang="ru-RU" dirty="0" smtClean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  <a:spcAft>
                <a:spcPts val="0"/>
              </a:spcAft>
            </a:pPr>
            <a:r>
              <a:rPr lang="ru-RU" b="1" kern="1200" dirty="0" smtClean="0">
                <a:solidFill>
                  <a:srgbClr val="FFFFFF"/>
                </a:solidFill>
                <a:latin typeface="Microsoft Sans Serif" panose="020B0604020202020204" pitchFamily="34" charset="0"/>
              </a:rPr>
              <a:t>2014</a:t>
            </a:r>
            <a:endParaRPr lang="ru-RU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91483"/>
              </p:ext>
            </p:extLst>
          </p:nvPr>
        </p:nvGraphicFramePr>
        <p:xfrm>
          <a:off x="642909" y="4214819"/>
          <a:ext cx="7786743" cy="1679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5221"/>
                <a:gridCol w="1931572"/>
                <a:gridCol w="1722562"/>
                <a:gridCol w="1857388"/>
              </a:tblGrid>
              <a:tr h="64294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4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3,5 – 47%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3,2 – 18%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– 16%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4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3,2 – 27%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2,8 – 13%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– 8%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315200" cy="1559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участия в очных предметных олимпиадах: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этап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51664"/>
              </p:ext>
            </p:extLst>
          </p:nvPr>
        </p:nvGraphicFramePr>
        <p:xfrm>
          <a:off x="621452" y="2852936"/>
          <a:ext cx="8215371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382"/>
                <a:gridCol w="2486985"/>
                <a:gridCol w="2094002"/>
                <a:gridCol w="20940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r>
                        <a:rPr lang="ru-RU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(человек)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Призеры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Победители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9"/>
            <a:ext cx="8429684" cy="1143008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Результативность внеурочной деятельности: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358246" cy="5424502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Районный конкурс  чтецов: 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«Нравственность есть правда»,</a:t>
            </a:r>
          </a:p>
          <a:p>
            <a:pPr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призер Синькова Мария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«Живая классика»,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2015 – </a:t>
            </a:r>
          </a:p>
          <a:p>
            <a:pPr algn="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</a:p>
          <a:p>
            <a:pPr algn="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Прохорова Александра.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МО\конкурс чтецов 2014\DSC00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548" y="1357298"/>
            <a:ext cx="2863395" cy="2286016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</p:pic>
      <p:pic>
        <p:nvPicPr>
          <p:cNvPr id="1031" name="Picture 7" descr="C:\МО\Конкурс чтецов 2015.jpg"/>
          <p:cNvPicPr>
            <a:picLocks noChangeAspect="1" noChangeArrowheads="1"/>
          </p:cNvPicPr>
          <p:nvPr/>
        </p:nvPicPr>
        <p:blipFill>
          <a:blip r:embed="rId3" cstate="print"/>
          <a:srcRect t="15001" r="785"/>
          <a:stretch>
            <a:fillRect/>
          </a:stretch>
        </p:blipFill>
        <p:spPr bwMode="auto">
          <a:xfrm>
            <a:off x="714348" y="4000504"/>
            <a:ext cx="3214710" cy="24288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315200" cy="71596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Спортивные достижения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МО\грамоты ф-ра\Грамоты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1029">
            <a:off x="435101" y="1698714"/>
            <a:ext cx="1949893" cy="2676323"/>
          </a:xfrm>
          <a:prstGeom prst="rect">
            <a:avLst/>
          </a:prstGeom>
          <a:noFill/>
        </p:spPr>
      </p:pic>
      <p:pic>
        <p:nvPicPr>
          <p:cNvPr id="2051" name="Picture 3" descr="C:\МО\грамоты ф-ра\Грамоты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14422"/>
            <a:ext cx="2012483" cy="2762232"/>
          </a:xfrm>
          <a:prstGeom prst="rect">
            <a:avLst/>
          </a:prstGeom>
          <a:noFill/>
        </p:spPr>
      </p:pic>
      <p:pic>
        <p:nvPicPr>
          <p:cNvPr id="2052" name="Picture 4" descr="C:\МО\грамоты ф-ра\Грамоты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1925764" cy="2643206"/>
          </a:xfrm>
          <a:prstGeom prst="rect">
            <a:avLst/>
          </a:prstGeom>
          <a:noFill/>
        </p:spPr>
      </p:pic>
      <p:pic>
        <p:nvPicPr>
          <p:cNvPr id="2053" name="Picture 5" descr="C:\МО\грамоты ф-ра\Грамоты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30048">
            <a:off x="7021350" y="1555248"/>
            <a:ext cx="1821670" cy="2500330"/>
          </a:xfrm>
          <a:prstGeom prst="rect">
            <a:avLst/>
          </a:prstGeom>
          <a:noFill/>
        </p:spPr>
      </p:pic>
      <p:pic>
        <p:nvPicPr>
          <p:cNvPr id="2054" name="Picture 6" descr="C:\МО\грамоты ф-ра\Грамоты 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3786190"/>
            <a:ext cx="1977812" cy="2714644"/>
          </a:xfrm>
          <a:prstGeom prst="rect">
            <a:avLst/>
          </a:prstGeom>
          <a:noFill/>
        </p:spPr>
      </p:pic>
      <p:pic>
        <p:nvPicPr>
          <p:cNvPr id="2055" name="Picture 7" descr="C:\МО\грамоты ф-ра\Грамоты 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786190"/>
            <a:ext cx="1977795" cy="2714620"/>
          </a:xfrm>
          <a:prstGeom prst="rect">
            <a:avLst/>
          </a:prstGeom>
          <a:noFill/>
        </p:spPr>
      </p:pic>
      <p:pic>
        <p:nvPicPr>
          <p:cNvPr id="2056" name="Picture 8" descr="C:\МО\грамоты ф-ра\Грамоты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3758176"/>
            <a:ext cx="2000264" cy="2745460"/>
          </a:xfrm>
          <a:prstGeom prst="rect">
            <a:avLst/>
          </a:prstGeom>
          <a:noFill/>
        </p:spPr>
      </p:pic>
      <p:pic>
        <p:nvPicPr>
          <p:cNvPr id="2057" name="Picture 9" descr="F:\11.11.2015\3 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786058"/>
            <a:ext cx="2022372" cy="2781174"/>
          </a:xfrm>
          <a:prstGeom prst="rect">
            <a:avLst/>
          </a:prstGeom>
          <a:noFill/>
        </p:spPr>
      </p:pic>
      <p:pic>
        <p:nvPicPr>
          <p:cNvPr id="2058" name="Picture 10" descr="F:\11.11.2015\3 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2786058"/>
            <a:ext cx="2025940" cy="2786082"/>
          </a:xfrm>
          <a:prstGeom prst="rect">
            <a:avLst/>
          </a:prstGeom>
          <a:noFill/>
        </p:spPr>
      </p:pic>
      <p:pic>
        <p:nvPicPr>
          <p:cNvPr id="2059" name="Picture 11" descr="F:\11.11.2015\3 0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2786058"/>
            <a:ext cx="1922046" cy="2643206"/>
          </a:xfrm>
          <a:prstGeom prst="rect">
            <a:avLst/>
          </a:prstGeom>
          <a:noFill/>
        </p:spPr>
      </p:pic>
      <p:pic>
        <p:nvPicPr>
          <p:cNvPr id="2060" name="Picture 12" descr="F:\11.11.2015\3 0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16" y="2714620"/>
            <a:ext cx="1872970" cy="2575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315200" cy="715963"/>
          </a:xfrm>
        </p:spPr>
        <p:txBody>
          <a:bodyPr/>
          <a:lstStyle/>
          <a:p>
            <a:pPr algn="ctr"/>
            <a:r>
              <a:rPr lang="ru-RU" b="1" dirty="0" smtClean="0"/>
              <a:t>«Ученик года – 2015»</a:t>
            </a:r>
            <a:endParaRPr lang="ru-RU" b="1" dirty="0"/>
          </a:p>
        </p:txBody>
      </p:sp>
      <p:pic>
        <p:nvPicPr>
          <p:cNvPr id="3075" name="Picture 3" descr="E:\Documents and Settings\USER\Рабочий стол\грамоты\14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6609">
            <a:off x="6485051" y="1109995"/>
            <a:ext cx="2409593" cy="3313929"/>
          </a:xfrm>
          <a:prstGeom prst="rect">
            <a:avLst/>
          </a:prstGeom>
          <a:noFill/>
        </p:spPr>
      </p:pic>
      <p:pic>
        <p:nvPicPr>
          <p:cNvPr id="3076" name="Picture 4" descr="F:\фото\IMG_0849.JPG"/>
          <p:cNvPicPr>
            <a:picLocks noChangeAspect="1" noChangeArrowheads="1"/>
          </p:cNvPicPr>
          <p:nvPr/>
        </p:nvPicPr>
        <p:blipFill>
          <a:blip r:embed="rId3"/>
          <a:srcRect l="9064" t="34743" r="22960" b="12386"/>
          <a:stretch>
            <a:fillRect/>
          </a:stretch>
        </p:blipFill>
        <p:spPr bwMode="auto">
          <a:xfrm>
            <a:off x="2206029" y="1250932"/>
            <a:ext cx="4286280" cy="25003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4" name="Picture 2" descr="E:\Documents and Settings\USER\Рабочий стол\грамоты\14 0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759919">
            <a:off x="377779" y="1179330"/>
            <a:ext cx="2493115" cy="3429010"/>
          </a:xfrm>
          <a:prstGeom prst="rect">
            <a:avLst/>
          </a:prstGeom>
          <a:noFill/>
        </p:spPr>
      </p:pic>
      <p:pic>
        <p:nvPicPr>
          <p:cNvPr id="3077" name="Picture 5" descr="F:\фото\IMG_0843.JPG"/>
          <p:cNvPicPr>
            <a:picLocks noChangeAspect="1" noChangeArrowheads="1"/>
          </p:cNvPicPr>
          <p:nvPr/>
        </p:nvPicPr>
        <p:blipFill>
          <a:blip r:embed="rId5"/>
          <a:srcRect l="12048" t="30603" r="21687" b="5141"/>
          <a:stretch>
            <a:fillRect/>
          </a:stretch>
        </p:blipFill>
        <p:spPr bwMode="auto">
          <a:xfrm>
            <a:off x="2693155" y="3925239"/>
            <a:ext cx="3929090" cy="28574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35AEE3"/>
        </a:accent1>
        <a:accent2>
          <a:srgbClr val="FCB13C"/>
        </a:accent2>
        <a:accent3>
          <a:srgbClr val="FFFFFF"/>
        </a:accent3>
        <a:accent4>
          <a:srgbClr val="404040"/>
        </a:accent4>
        <a:accent5>
          <a:srgbClr val="AED3EF"/>
        </a:accent5>
        <a:accent6>
          <a:srgbClr val="E4A035"/>
        </a:accent6>
        <a:hlink>
          <a:srgbClr val="F15F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2994CC"/>
        </a:accent1>
        <a:accent2>
          <a:srgbClr val="2E9FD7"/>
        </a:accent2>
        <a:accent3>
          <a:srgbClr val="FFFFFF"/>
        </a:accent3>
        <a:accent4>
          <a:srgbClr val="404040"/>
        </a:accent4>
        <a:accent5>
          <a:srgbClr val="ACC8E2"/>
        </a:accent5>
        <a:accent6>
          <a:srgbClr val="2990C3"/>
        </a:accent6>
        <a:hlink>
          <a:srgbClr val="35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F15F23"/>
        </a:lt2>
        <a:accent1>
          <a:srgbClr val="F47D2B"/>
        </a:accent1>
        <a:accent2>
          <a:srgbClr val="F69230"/>
        </a:accent2>
        <a:accent3>
          <a:srgbClr val="FFFFFF"/>
        </a:accent3>
        <a:accent4>
          <a:srgbClr val="404040"/>
        </a:accent4>
        <a:accent5>
          <a:srgbClr val="F8BFAC"/>
        </a:accent5>
        <a:accent6>
          <a:srgbClr val="DF842A"/>
        </a:accent6>
        <a:hlink>
          <a:srgbClr val="FCB13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595</TotalTime>
  <Words>402</Words>
  <Application>Microsoft Office PowerPoint</Application>
  <PresentationFormat>Экран (4:3)</PresentationFormat>
  <Paragraphs>115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powerpoint-template</vt:lpstr>
      <vt:lpstr>МОУ СОШ № 6 </vt:lpstr>
      <vt:lpstr>1. Кадровые ресурсы               МОУ СОШ №6</vt:lpstr>
      <vt:lpstr>Гордость школы</vt:lpstr>
      <vt:lpstr>Результативность процесса обучения: </vt:lpstr>
      <vt:lpstr>Презентация PowerPoint</vt:lpstr>
      <vt:lpstr>Результат участия в очных предметных олимпиадах: Муниципальный этап</vt:lpstr>
      <vt:lpstr>Результативность внеурочной деятельности:</vt:lpstr>
      <vt:lpstr>Спортивные достижения</vt:lpstr>
      <vt:lpstr>«Ученик года – 2015»</vt:lpstr>
      <vt:lpstr>Научно-исследовательские открытия</vt:lpstr>
      <vt:lpstr>Калейдоскоп участия</vt:lpstr>
      <vt:lpstr>Макет МОУ СОШ №6 - победитель районного конкурса макетов по ПДД  «Безопасный маршрут в школу»</vt:lpstr>
      <vt:lpstr>Участие в районных слётах</vt:lpstr>
      <vt:lpstr>«Зарница» «Турслёт» «Допризывник»</vt:lpstr>
      <vt:lpstr>Презентация PowerPoint</vt:lpstr>
      <vt:lpstr>Агробизнес образование</vt:lpstr>
      <vt:lpstr>2. Проект «Пришкольный участок»</vt:lpstr>
      <vt:lpstr>3. Проект «Наша школьная клумба»</vt:lpstr>
      <vt:lpstr>«Мы - за чистый район!»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Олег</dc:creator>
  <cp:lastModifiedBy>Пользователь Windows</cp:lastModifiedBy>
  <cp:revision>55</cp:revision>
  <dcterms:created xsi:type="dcterms:W3CDTF">2012-08-03T06:29:03Z</dcterms:created>
  <dcterms:modified xsi:type="dcterms:W3CDTF">2015-11-11T04:47:57Z</dcterms:modified>
</cp:coreProperties>
</file>